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3" r:id="rId1"/>
  </p:sldMasterIdLst>
  <p:notesMasterIdLst>
    <p:notesMasterId r:id="rId3"/>
  </p:notesMasterIdLst>
  <p:sldIdLst>
    <p:sldId id="256" r:id="rId2"/>
  </p:sldIdLst>
  <p:sldSz cx="18288000" cy="10287000"/>
  <p:notesSz cx="6858000" cy="9144000"/>
  <p:embeddedFontLst>
    <p:embeddedFont>
      <p:font typeface="나눔고딕" panose="020B0600000101010101" charset="-127"/>
      <p:regular r:id="rId4"/>
      <p:bold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함초롬바탕" panose="02030604000101010101" pitchFamily="18" charset="-127"/>
      <p:regular r:id="rId10"/>
      <p:bold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39">
          <p15:clr>
            <a:srgbClr val="A4A3A4"/>
          </p15:clr>
        </p15:guide>
        <p15:guide id="2" pos="575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8D56"/>
    <a:srgbClr val="C4BD97"/>
    <a:srgbClr val="C00000"/>
    <a:srgbClr val="E60000"/>
    <a:srgbClr val="9BBB59"/>
    <a:srgbClr val="216857"/>
    <a:srgbClr val="ED9F51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4BBA2D1F-E88D-431A-877F-97C11ED6EE09}" styleName="Light Style 3 - Body/Background 3">
    <a:wholeTbl>
      <a:tcTxStyle>
        <a:fontRef idx="minor">
          <a:scrgbClr r="0" g="0" b="0"/>
        </a:fontRef>
        <a:schemeClr val="tx1"/>
      </a:tcTxStyle>
      <a:tcStyle>
        <a:tcBdr>
          <a:left>
            <a:ln w="32700" cmpd="sng">
              <a:solidFill>
                <a:schemeClr val="dk1"/>
              </a:solidFill>
              <a:prstDash val="dash"/>
            </a:ln>
          </a:left>
          <a:right>
            <a:ln w="32700" cmpd="sng">
              <a:solidFill>
                <a:schemeClr val="dk1"/>
              </a:solidFill>
              <a:prstDash val="dash"/>
            </a:ln>
          </a:right>
          <a:top>
            <a:ln w="32700" cmpd="sng">
              <a:solidFill>
                <a:schemeClr val="dk1"/>
              </a:solidFill>
              <a:prstDash val="dash"/>
            </a:ln>
          </a:top>
          <a:bottom>
            <a:ln w="32700" cmpd="sng">
              <a:solidFill>
                <a:schemeClr val="dk1"/>
              </a:solidFill>
              <a:prstDash val="dash"/>
            </a:ln>
          </a:bottom>
          <a:insideH>
            <a:ln w="22700" cmpd="sng">
              <a:solidFill>
                <a:schemeClr val="dk1"/>
              </a:solidFill>
              <a:prstDash val="sysDot"/>
            </a:ln>
          </a:insideH>
          <a:insideV>
            <a:ln w="22700" cmpd="sng">
              <a:solidFill>
                <a:schemeClr val="dk1"/>
              </a:solidFill>
              <a:prstDash val="sysDot"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sng">
              <a:solidFill>
                <a:schemeClr val="dk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dk1"/>
              </a:solidFill>
            </a:ln>
          </a:bottom>
        </a:tcBdr>
        <a:fill>
          <a:noFill/>
        </a:fill>
      </a:tcStyle>
    </a:firstRow>
  </a:tblStyle>
  <a:tblStyle styleId="{58434622-EB23-4116-B64D-77ABC2444493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accent5"/>
              </a:solidFill>
            </a:ln>
          </a:top>
          <a:bottom>
            <a:ln w="2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accent5"/>
              </a:solidFill>
            </a:ln>
          </a:top>
          <a:bottom>
            <a:ln w="10000" cmpd="sng">
              <a:solidFill>
                <a:schemeClr val="accent5"/>
              </a:solidFill>
            </a:ln>
          </a:bottom>
        </a:tcBdr>
        <a:fill>
          <a:solidFill>
            <a:schemeClr val="accent5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06F615A-370F-48FF-96DE-FFA2584FB0C5}" styleName="Light Style 2 - Body/Background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  <a:top>
            <a:lnRef idx="1">
              <a:schemeClr val="dk1"/>
            </a:lnRef>
          </a:top>
          <a:bottom>
            <a:lnRef idx="1">
              <a:schemeClr val="dk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dk1"/>
            </a:lnRef>
          </a:top>
          <a:bottom>
            <a:lnRef idx="1">
              <a:schemeClr val="dk1"/>
            </a:lnRef>
          </a:bottom>
        </a:tcBdr>
      </a:tcStyle>
    </a:band1H>
    <a:band1V>
      <a:tcTxStyle/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1V>
    <a:band2V>
      <a:tcTxStyle/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>
        <a:fontRef idx="minor">
          <a:scrgbClr r="0" g="0" b="0"/>
        </a:fontRef>
        <a:schemeClr val="dk1"/>
      </a:tcTxStyle>
      <a:tcStyle>
        <a:tcBdr>
          <a:top>
            <a:ln w="60800" cmpd="dbl">
              <a:solidFill>
                <a:schemeClr val="dk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dk1">
          <a:shade val="40000"/>
        </a:schemeClr>
      </a:tcTxStyle>
      <a:tcStyle>
        <a:tcBdr/>
        <a:fill>
          <a:solidFill>
            <a:schemeClr val="dk1">
              <a:alpha val="4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D0B2A65-472F-4DB7-8706-2CCBED41B77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8D88D6A-5F01-457D-8EC9-7B5F63248C40}" styleName="Normal Style 1 - Body/Background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2344573-4499-4136-9432-9625E8DE034D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>
        <a:fontRef idx="minor">
          <a:scrgbClr r="0" g="0" b="0"/>
        </a:fontRef>
        <a:schemeClr val="accent5"/>
      </a:tcTxStyle>
      <a:tcStyle>
        <a:tcBdr>
          <a:top>
            <a:ln w="6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accent5">
          <a:shade val="40000"/>
        </a:schemeClr>
      </a:tcTxStyle>
      <a:tcStyle>
        <a:tcBdr/>
        <a:fill>
          <a:solidFill>
            <a:schemeClr val="accent5">
              <a:alpha val="40000"/>
            </a:schemeClr>
          </a:solidFill>
        </a:fill>
      </a:tcStyle>
    </a:firstRow>
  </a:tblStyle>
  <a:tblStyle styleId="{729D6073-5DEC-478E-BFBB-120F47F47B7E}" styleName="Light Style 1 - Body/Background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2700" cmpd="sng">
              <a:solidFill>
                <a:schemeClr val="dk1"/>
              </a:solidFill>
            </a:ln>
          </a:top>
          <a:bottom>
            <a:ln w="227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 w="10000" cmpd="sng">
              <a:solidFill>
                <a:schemeClr val="dk1"/>
              </a:solidFill>
            </a:ln>
          </a:top>
          <a:bottom>
            <a:ln w="10000" cmpd="sng">
              <a:solidFill>
                <a:schemeClr val="dk1"/>
              </a:solidFill>
            </a:ln>
          </a:bottom>
        </a:tcBdr>
        <a:fill>
          <a:solidFill>
            <a:schemeClr val="dk1">
              <a:alpha val="20000"/>
              <a:tint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dbl">
              <a:solidFill>
                <a:schemeClr val="dk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2700" cmpd="sng">
              <a:solidFill>
                <a:schemeClr val="dk1"/>
              </a:solidFill>
            </a:ln>
          </a:bottom>
        </a:tcBdr>
        <a:fill>
          <a:noFill/>
        </a:fill>
      </a:tcStyle>
    </a:firstRow>
  </a:tblStyle>
  <a:tblStyle styleId="{42320776-619C-4BAB-845C-80F7B59164DB}" styleName="Generic Style 2- Body/Background Dark Color 1">
    <a:tblBg>
      <a:fillRef idx="3">
        <a:schemeClr val="lt1"/>
      </a:fillRef>
      <a:effectRef idx="3">
        <a:schemeClr val="l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lt1">
                <a:tint val="50000"/>
              </a:schemeClr>
            </a:lnRef>
          </a:left>
          <a:right>
            <a:lnRef idx="1">
              <a:schemeClr val="lt1">
                <a:tint val="50000"/>
              </a:schemeClr>
            </a:lnRef>
          </a:right>
          <a:top>
            <a:lnRef idx="1">
              <a:schemeClr val="lt1">
                <a:tint val="50000"/>
              </a:schemeClr>
            </a:lnRef>
          </a:top>
          <a:bottom>
            <a:lnRef idx="1">
              <a:schemeClr val="lt1">
                <a:tint val="50000"/>
              </a:schemeClr>
            </a:lnRef>
          </a:bottom>
          <a:insideH>
            <a:lnRef idx="0">
              <a:schemeClr val="dk1"/>
            </a:lnRef>
          </a:insideH>
          <a:insideV>
            <a:lnRef idx="0">
              <a:schemeClr val="dk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>
        <a:fontRef idx="minor">
          <a:schemeClr val="dk1"/>
        </a:fontRef>
      </a:tcTxStyle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0">
              <a:schemeClr val="lt1"/>
            </a:lnRef>
          </a:top>
        </a:tcBdr>
        <a:fill>
          <a:solidFill>
            <a:schemeClr val="lt1">
              <a:shade val="60000"/>
            </a:schemeClr>
          </a:solidFill>
        </a:fill>
      </a:tcStyle>
    </a:lastRow>
    <a:seCell>
      <a:tcTxStyle/>
      <a:tcStyle>
        <a:tcBdr>
          <a:left>
            <a:lnRef idx="2">
              <a:schemeClr val="lt1"/>
            </a:lnRef>
          </a:left>
          <a:top>
            <a:ln>
              <a:noFill/>
            </a:ln>
          </a:top>
        </a:tcBdr>
      </a:tcStyle>
    </a:seCell>
    <a:swCell>
      <a:tcTxStyle/>
      <a:tcStyle>
        <a:tcBdr>
          <a:right>
            <a:lnRef idx="2">
              <a:schemeClr val="lt1"/>
            </a:lnRef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0">
              <a:schemeClr val="lt1"/>
            </a:lnRef>
          </a:bottom>
        </a:tcBdr>
        <a:fill>
          <a:noFill/>
        </a:fill>
      </a:tcStyle>
    </a:firstRow>
    <a:neCell>
      <a:tcTxStyle/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TxStyle/>
      <a:tcStyle>
        <a:tcBdr>
          <a:left>
            <a:ln>
              <a:noFill/>
            </a:ln>
          </a:left>
        </a:tcBdr>
      </a:tcStyle>
    </a:seCell>
    <a:swCell>
      <a:tcTxStyle/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>
          <a:left>
            <a:ln>
              <a:noFill/>
            </a:ln>
          </a:left>
        </a:tcBdr>
      </a:tcStyle>
    </a:neCell>
    <a:nwCell>
      <a:tcTxStyle/>
      <a:tcStyle>
        <a:tcBdr>
          <a:right>
            <a:ln>
              <a:noFill/>
            </a:ln>
          </a:right>
        </a:tcBdr>
      </a:tcStyle>
    </a:nwCell>
  </a:tblStyle>
  <a:tblStyle styleId="{BA7026A9-84A0-402A-8550-04DCFC3E3A74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32700" cmpd="sng">
              <a:solidFill>
                <a:schemeClr val="accent5"/>
              </a:solidFill>
              <a:prstDash val="dash"/>
            </a:ln>
          </a:left>
          <a:right>
            <a:ln w="32700" cmpd="sng">
              <a:solidFill>
                <a:schemeClr val="accent5"/>
              </a:solidFill>
              <a:prstDash val="dash"/>
            </a:ln>
          </a:right>
          <a:top>
            <a:ln w="32700" cmpd="sng">
              <a:solidFill>
                <a:schemeClr val="accent5"/>
              </a:solidFill>
              <a:prstDash val="dash"/>
            </a:ln>
          </a:top>
          <a:bottom>
            <a:ln w="32700" cmpd="sng">
              <a:solidFill>
                <a:schemeClr val="accent5"/>
              </a:solidFill>
              <a:prstDash val="dash"/>
            </a:ln>
          </a:bottom>
          <a:insideH>
            <a:ln w="22700" cmpd="sng">
              <a:solidFill>
                <a:schemeClr val="accent5"/>
              </a:solidFill>
              <a:prstDash val="sysDot"/>
            </a:ln>
          </a:insideH>
          <a:insideV>
            <a:ln w="22700" cmpd="sng">
              <a:solidFill>
                <a:schemeClr val="accent5"/>
              </a:solidFill>
              <a:prstDash val="sysDot"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TxStyle/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TxStyle/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TxStyle/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310" autoAdjust="0"/>
  </p:normalViewPr>
  <p:slideViewPr>
    <p:cSldViewPr snapToGrid="0">
      <p:cViewPr varScale="1">
        <p:scale>
          <a:sx n="82" d="100"/>
          <a:sy n="82" d="100"/>
        </p:scale>
        <p:origin x="114" y="312"/>
      </p:cViewPr>
      <p:guideLst>
        <p:guide orient="horz" pos="3239"/>
        <p:guide pos="575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viewProps" Target="viewProp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 lvl="0">
              <a:defRPr/>
            </a:pPr>
            <a:endParaRPr lang="ko-KR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  <p:sp>
        <p:nvSpPr>
          <p:cNvPr id="82" name="Google Shape;82;p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7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7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 txBox="1"/>
          <p:nvPr/>
        </p:nvSpPr>
        <p:spPr>
          <a:xfrm>
            <a:off x="600808" y="5281017"/>
            <a:ext cx="5786112" cy="468589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 b="1" smtClean="0">
                <a:solidFill>
                  <a:srgbClr val="988D56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Calibri"/>
                <a:sym typeface="Calibri"/>
              </a:rPr>
              <a:t>Name </a:t>
            </a:r>
          </a:p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160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에스코어 드림 4 Regular" panose="020B0503030302020204" pitchFamily="34" charset="-127"/>
                <a:cs typeface="Calibri"/>
                <a:sym typeface="Calibri"/>
              </a:rPr>
              <a:t>이재용</a:t>
            </a:r>
            <a:endParaRPr lang="en-US" sz="1800" dirty="0">
              <a:solidFill>
                <a:schemeClr val="dk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 b="1" dirty="0">
                <a:solidFill>
                  <a:srgbClr val="988D56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Calibri"/>
                <a:sym typeface="Calibri"/>
              </a:rPr>
              <a:t>Work Schedule</a:t>
            </a:r>
          </a:p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2024.09.06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–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09.10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프로젝트 착수 및 주제선정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Calibri"/>
              <a:sym typeface="Calibri"/>
            </a:endParaRPr>
          </a:p>
          <a:p>
            <a:pPr lvl="0">
              <a:lnSpc>
                <a:spcPct val="104833"/>
              </a:lnSpc>
              <a:defRPr/>
            </a:pP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2024.09.11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-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09.13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조사 연구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(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기상청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, </a:t>
            </a: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aqicn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)</a:t>
            </a:r>
          </a:p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2024.09.14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–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09.18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데이터 수집 및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전처리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2024.09.18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–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09.20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EDA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및 시각화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2024.09.20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–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09.25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예측 모델 구현 및 성능 개선 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2024.09.28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문서 발표 및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데모시연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 sz="1800" b="1" dirty="0">
              <a:solidFill>
                <a:srgbClr val="216857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2000" b="1" dirty="0">
                <a:solidFill>
                  <a:srgbClr val="988D56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Calibri"/>
                <a:sym typeface="Calibri"/>
              </a:rPr>
              <a:t>Work Rule</a:t>
            </a:r>
          </a:p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Data Set : </a:t>
            </a:r>
            <a:endParaRPr lang="en-US" altLang="ko-KR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Calibri"/>
              <a:sym typeface="Calibri"/>
            </a:endParaRPr>
          </a:p>
          <a:p>
            <a:pPr lvl="0">
              <a:lnSpc>
                <a:spcPct val="104833"/>
              </a:lnSpc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중국 미세먼지 데이터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: PM2.5, PM10, O3, NO2, SO2, CO</a:t>
            </a:r>
          </a:p>
          <a:p>
            <a:pPr lvl="0">
              <a:lnSpc>
                <a:spcPct val="104833"/>
              </a:lnSpc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한국 </a:t>
            </a:r>
            <a:r>
              <a:rPr lang="ko-KR" alt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대기질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 데이터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: PM2.5, PM10, O3, NO2, SO2, CO</a:t>
            </a:r>
          </a:p>
          <a:p>
            <a:pPr lvl="0">
              <a:lnSpc>
                <a:spcPct val="104833"/>
              </a:lnSpc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기상 데이터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: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습도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,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바람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속도</a:t>
            </a:r>
            <a:endParaRPr lang="en-US" altLang="ko-KR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Calibri"/>
              <a:sym typeface="Calibri"/>
            </a:endParaRPr>
          </a:p>
          <a:p>
            <a:pPr lvl="0">
              <a:lnSpc>
                <a:spcPct val="104833"/>
              </a:lnSpc>
              <a:defRPr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기상청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, </a:t>
            </a:r>
            <a:r>
              <a:rPr lang="en-US" altLang="ko-KR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aqicn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,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 </a:t>
            </a:r>
            <a:r>
              <a:rPr lang="en-US" altLang="ko-KR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Python,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 FASTAPI</a:t>
            </a:r>
            <a:endParaRPr lang="en-US" altLang="ko-KR" sz="1800" b="1" dirty="0">
              <a:solidFill>
                <a:srgbClr val="216857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/>
              <a:sym typeface="Calibri"/>
            </a:endParaRPr>
          </a:p>
          <a:p>
            <a:pPr marL="0" marR="0" lvl="0" indent="0" algn="l" rtl="0">
              <a:lnSpc>
                <a:spcPct val="104833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US" altLang="ko-KR" sz="1800" b="1" dirty="0">
              <a:solidFill>
                <a:srgbClr val="216857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Calibri"/>
              <a:sym typeface="Calibri"/>
            </a:endParaRPr>
          </a:p>
        </p:txBody>
      </p:sp>
      <p:sp>
        <p:nvSpPr>
          <p:cNvPr id="93" name="직사각형 92"/>
          <p:cNvSpPr/>
          <p:nvPr/>
        </p:nvSpPr>
        <p:spPr>
          <a:xfrm>
            <a:off x="0" y="-46891"/>
            <a:ext cx="18288000" cy="4452962"/>
          </a:xfrm>
          <a:prstGeom prst="rect">
            <a:avLst/>
          </a:prstGeom>
          <a:solidFill>
            <a:srgbClr val="C4BD9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r">
              <a:defRPr/>
            </a:pPr>
            <a:endParaRPr lang="ko-KR" altLang="en-US">
              <a:solidFill>
                <a:schemeClr val="lt1"/>
              </a:solidFill>
            </a:endParaRPr>
          </a:p>
        </p:txBody>
      </p:sp>
      <p:cxnSp>
        <p:nvCxnSpPr>
          <p:cNvPr id="98" name="직선 연결선 97"/>
          <p:cNvCxnSpPr/>
          <p:nvPr/>
        </p:nvCxnSpPr>
        <p:spPr>
          <a:xfrm rot="16200000" flipH="1">
            <a:off x="4371680" y="7848506"/>
            <a:ext cx="4312630" cy="0"/>
          </a:xfrm>
          <a:prstGeom prst="line">
            <a:avLst/>
          </a:prstGeom>
          <a:ln w="63500">
            <a:solidFill>
              <a:srgbClr val="988D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Google Shape;85;p1"/>
          <p:cNvSpPr txBox="1"/>
          <p:nvPr/>
        </p:nvSpPr>
        <p:spPr>
          <a:xfrm>
            <a:off x="8076443" y="4970010"/>
            <a:ext cx="10084318" cy="153888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lvl="0">
              <a:defRPr/>
            </a:pPr>
            <a:r>
              <a:rPr lang="ko-KR" altLang="en-US" sz="2400" b="1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함초롬바탕"/>
              </a:rPr>
              <a:t>한국 대기 환경 </a:t>
            </a:r>
            <a:r>
              <a:rPr lang="ko-KR" altLang="en-US" sz="2400" b="1" dirty="0">
                <a:solidFill>
                  <a:srgbClr val="FF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함초롬바탕"/>
              </a:rPr>
              <a:t>예측</a:t>
            </a:r>
            <a:r>
              <a:rPr kumimoji="0" lang="en-US" altLang="ko-KR" sz="2400" b="1" i="0" u="none" strike="noStrike" kern="0" cap="none" spc="0" normalizeH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함초롬바탕"/>
                <a:sym typeface="Calibri"/>
              </a:rPr>
              <a:t> </a:t>
            </a:r>
            <a:r>
              <a:rPr kumimoji="0" lang="ko-KR" altLang="en-US" sz="2400" b="1" i="0" u="none" strike="noStrike" kern="0" cap="none" spc="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함초롬바탕"/>
                <a:sym typeface="Calibri"/>
              </a:rPr>
              <a:t>지원 서비스</a:t>
            </a:r>
            <a:endParaRPr kumimoji="0" lang="en-US" altLang="ko-KR" sz="2400" b="1" i="0" u="none" strike="noStrike" kern="0" cap="none" spc="0" normalizeH="0" baseline="0" dirty="0">
              <a:solidFill>
                <a:schemeClr val="tx1">
                  <a:lumMod val="85000"/>
                  <a:lumOff val="1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함초롬바탕"/>
              <a:sym typeface="Calibri"/>
            </a:endParaRPr>
          </a:p>
          <a:p>
            <a:pPr>
              <a:defRPr/>
            </a:pPr>
            <a:r>
              <a:rPr kumimoji="0" lang="ko-KR" altLang="en-US" sz="2000" b="1" i="0" u="none" strike="noStrike" kern="0" cap="none" spc="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   </a:t>
            </a:r>
            <a:r>
              <a:rPr kumimoji="0" lang="en-US" altLang="ko-KR" sz="1800" i="0" u="none" strike="noStrike" kern="0" cap="none" spc="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- </a:t>
            </a:r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중국 </a:t>
            </a:r>
            <a:r>
              <a:rPr lang="ko-KR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미세먼지</a:t>
            </a:r>
            <a:r>
              <a:rPr lang="en-US" altLang="ko-KR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en-US" altLang="ko-KR" sz="1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Calibri"/>
                <a:sym typeface="Calibri"/>
              </a:rPr>
              <a:t>aqicn</a:t>
            </a:r>
            <a:r>
              <a:rPr lang="en-US" altLang="ko-KR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</a:t>
            </a:r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한국 대기 </a:t>
            </a:r>
            <a:r>
              <a:rPr lang="ko-KR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환경</a:t>
            </a:r>
            <a:r>
              <a:rPr lang="en-US" altLang="ko-KR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기상청데이터</a:t>
            </a:r>
            <a:r>
              <a:rPr lang="en-US" altLang="ko-KR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</a:t>
            </a:r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대한 영향 </a:t>
            </a:r>
            <a:r>
              <a:rPr lang="ko-KR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분석</a:t>
            </a:r>
            <a:endParaRPr lang="en-US" altLang="ko-KR" sz="1800" dirty="0" smtClean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defRPr/>
            </a:pPr>
            <a:r>
              <a:rPr kumimoji="0" lang="en-US" altLang="ko-KR" sz="1800" i="0" u="none" strike="noStrike" kern="0" cap="none" spc="0" normalizeH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   </a:t>
            </a:r>
            <a:r>
              <a:rPr lang="en-US" altLang="ko-KR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LSTM(</a:t>
            </a:r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장기 단기 메모리</a:t>
            </a:r>
            <a:r>
              <a: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 </a:t>
            </a:r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모델을 활용하여 미세먼지 농도 변화를 예측합니다</a:t>
            </a:r>
            <a:r>
              <a:rPr lang="en-US" altLang="ko-KR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lvl="0">
              <a:defRPr/>
            </a:pPr>
            <a:r>
              <a:rPr kumimoji="0" lang="en-US" altLang="ko-KR" sz="1800" i="0" u="none" strike="noStrike" kern="0" cap="none" spc="0" normalizeH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   - 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FASTAP</a:t>
            </a:r>
            <a:r>
              <a:rPr kumimoji="0" lang="ko-KR" altLang="en-US" sz="1800" i="0" u="none" strike="noStrike" kern="0" cap="none" spc="0" normalizeH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기반 </a:t>
            </a:r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</a:rPr>
              <a:t>모델의 평가 지표를 제공하고</a:t>
            </a:r>
            <a:r>
              <a:rPr lang="en-US" altLang="ko-KR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</a:rPr>
              <a:t>, </a:t>
            </a:r>
            <a:r>
              <a:rPr lang="ko-KR" altLang="en-US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</a:rPr>
              <a:t>예측된 대기 질 데이터를 바탕으로 분석 결과를 </a:t>
            </a:r>
            <a:r>
              <a:rPr lang="ko-KR" altLang="en-US" sz="1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</a:rPr>
              <a:t>시각화</a:t>
            </a:r>
            <a:endParaRPr lang="ko-KR" altLang="en-US" sz="1800" dirty="0" smtClean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0" marR="0" lvl="0" indent="0" rtl="0" eaLnBrk="1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endParaRPr kumimoji="0" lang="ko-KR" altLang="en-US" sz="2000" b="1" i="0" u="none" strike="noStrike" kern="0" cap="none" spc="0" normalizeH="0" baseline="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함초롬바탕"/>
              <a:sym typeface="Calibri"/>
            </a:endParaRPr>
          </a:p>
        </p:txBody>
      </p:sp>
      <p:sp>
        <p:nvSpPr>
          <p:cNvPr id="100" name="타원 12"/>
          <p:cNvSpPr/>
          <p:nvPr/>
        </p:nvSpPr>
        <p:spPr>
          <a:xfrm>
            <a:off x="1351472" y="3230847"/>
            <a:ext cx="2024904" cy="1963452"/>
          </a:xfrm>
          <a:prstGeom prst="ellipse">
            <a:avLst/>
          </a:prstGeom>
          <a:solidFill>
            <a:srgbClr val="21685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1" name="Google Shape;85;p1"/>
          <p:cNvSpPr txBox="1"/>
          <p:nvPr/>
        </p:nvSpPr>
        <p:spPr>
          <a:xfrm>
            <a:off x="6408141" y="6532095"/>
            <a:ext cx="2095914" cy="73744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ctr" rtl="0" eaLnBrk="1" latinLnBrk="0" hangingPunct="1">
              <a:lnSpc>
                <a:spcPct val="21844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2600" b="1" i="0" u="none" strike="noStrike" kern="0" cap="none" spc="0" normalizeH="0" baseline="0" dirty="0">
                <a:solidFill>
                  <a:srgbClr val="988D56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함초롬바탕"/>
                <a:sym typeface="Calibri"/>
              </a:rPr>
              <a:t>Skills</a:t>
            </a:r>
          </a:p>
        </p:txBody>
      </p:sp>
      <p:sp>
        <p:nvSpPr>
          <p:cNvPr id="110" name="Google Shape;85;p1"/>
          <p:cNvSpPr txBox="1"/>
          <p:nvPr/>
        </p:nvSpPr>
        <p:spPr>
          <a:xfrm>
            <a:off x="8316229" y="7470591"/>
            <a:ext cx="2663987" cy="57426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rtl="0" eaLnBrk="1" latinLnBrk="0" hangingPunct="1">
              <a:lnSpc>
                <a:spcPct val="21844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2000" b="1" i="0" u="none" strike="noStrike" kern="0" cap="none" spc="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Python</a:t>
            </a:r>
          </a:p>
        </p:txBody>
      </p:sp>
      <p:sp>
        <p:nvSpPr>
          <p:cNvPr id="112" name="Google Shape;85;p1"/>
          <p:cNvSpPr txBox="1"/>
          <p:nvPr/>
        </p:nvSpPr>
        <p:spPr>
          <a:xfrm>
            <a:off x="8316229" y="9167695"/>
            <a:ext cx="2627306" cy="5561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rtl="0" eaLnBrk="1" latinLnBrk="0" hangingPunct="1">
              <a:lnSpc>
                <a:spcPct val="21844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MYSQL</a:t>
            </a:r>
            <a:endParaRPr kumimoji="0" lang="en-US" altLang="ko-KR" sz="2000" b="1" i="0" u="none" strike="noStrike" kern="0" cap="none" spc="0" normalizeH="0" baseline="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함초롬바탕"/>
              <a:sym typeface="Calibri"/>
            </a:endParaRPr>
          </a:p>
        </p:txBody>
      </p:sp>
      <p:sp>
        <p:nvSpPr>
          <p:cNvPr id="114" name="Google Shape;85;p1"/>
          <p:cNvSpPr txBox="1"/>
          <p:nvPr/>
        </p:nvSpPr>
        <p:spPr>
          <a:xfrm>
            <a:off x="15279238" y="9186945"/>
            <a:ext cx="1925010" cy="57426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ctr" rtl="0" eaLnBrk="1" latinLnBrk="0" hangingPunct="1">
              <a:lnSpc>
                <a:spcPct val="21844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kumimoji="0" lang="en-US" altLang="ko-KR" sz="2000" b="1" i="0" u="none" strike="noStrike" kern="0" cap="none" spc="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10%</a:t>
            </a:r>
          </a:p>
        </p:txBody>
      </p:sp>
      <p:sp>
        <p:nvSpPr>
          <p:cNvPr id="115" name="Google Shape;85;p1"/>
          <p:cNvSpPr txBox="1"/>
          <p:nvPr/>
        </p:nvSpPr>
        <p:spPr>
          <a:xfrm>
            <a:off x="15279238" y="7508808"/>
            <a:ext cx="1925010" cy="67095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ctr" rtl="0" eaLnBrk="1" latinLnBrk="0" hangingPunct="1">
              <a:lnSpc>
                <a:spcPct val="21844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4</a:t>
            </a:r>
            <a:r>
              <a:rPr kumimoji="0" lang="en-US" altLang="ko-KR" sz="2000" b="1" i="0" u="none" strike="noStrike" kern="0" cap="none" spc="0" normalizeH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0</a:t>
            </a:r>
            <a:r>
              <a:rPr kumimoji="0" lang="en-US" altLang="ko-KR" sz="2000" b="1" i="0" u="none" strike="noStrike" kern="0" cap="none" spc="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%</a:t>
            </a:r>
          </a:p>
        </p:txBody>
      </p:sp>
      <p:sp>
        <p:nvSpPr>
          <p:cNvPr id="116" name="Google Shape;85;p1"/>
          <p:cNvSpPr txBox="1"/>
          <p:nvPr/>
        </p:nvSpPr>
        <p:spPr>
          <a:xfrm>
            <a:off x="15279238" y="8110358"/>
            <a:ext cx="1925010" cy="67095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ctr" rtl="0" eaLnBrk="1" latinLnBrk="0" hangingPunct="1">
              <a:lnSpc>
                <a:spcPct val="21844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3</a:t>
            </a:r>
            <a:r>
              <a:rPr kumimoji="0" lang="en-US" altLang="ko-KR" sz="2000" b="1" i="0" u="none" strike="noStrike" kern="0" cap="none" spc="0" normalizeH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0</a:t>
            </a:r>
            <a:r>
              <a:rPr kumimoji="0" lang="en-US" altLang="ko-KR" sz="2000" b="1" i="0" u="none" strike="noStrike" kern="0" cap="none" spc="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%</a:t>
            </a:r>
          </a:p>
        </p:txBody>
      </p:sp>
      <p:graphicFrame>
        <p:nvGraphicFramePr>
          <p:cNvPr id="122" name="표 1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6200078"/>
              </p:ext>
            </p:extLst>
          </p:nvPr>
        </p:nvGraphicFramePr>
        <p:xfrm>
          <a:off x="10675877" y="7737567"/>
          <a:ext cx="5097575" cy="37403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21843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13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0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3" name="표 1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015861"/>
              </p:ext>
            </p:extLst>
          </p:nvPr>
        </p:nvGraphicFramePr>
        <p:xfrm>
          <a:off x="10675877" y="8338655"/>
          <a:ext cx="5097575" cy="37403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6802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73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0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4" name="표 1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9164967"/>
              </p:ext>
            </p:extLst>
          </p:nvPr>
        </p:nvGraphicFramePr>
        <p:xfrm>
          <a:off x="10677298" y="9417867"/>
          <a:ext cx="5096154" cy="37403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6589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37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0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solidFill>
                      <a:srgbClr val="329C8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26" name="그림 12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563531" y="3412180"/>
            <a:ext cx="1600786" cy="1600786"/>
          </a:xfrm>
          <a:prstGeom prst="rect">
            <a:avLst/>
          </a:prstGeom>
        </p:spPr>
      </p:pic>
      <p:sp>
        <p:nvSpPr>
          <p:cNvPr id="134" name="TextBox 133"/>
          <p:cNvSpPr txBox="1"/>
          <p:nvPr/>
        </p:nvSpPr>
        <p:spPr>
          <a:xfrm>
            <a:off x="600808" y="1056288"/>
            <a:ext cx="1768719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500" b="1" dirty="0" smtClean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함초롬바탕"/>
              </a:rPr>
              <a:t>LSTM</a:t>
            </a:r>
            <a:r>
              <a:rPr lang="ko-KR" altLang="en-US" sz="4500" b="1" dirty="0" smtClean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함초롬바탕"/>
              </a:rPr>
              <a:t>모델 기반 중국 </a:t>
            </a:r>
            <a:r>
              <a:rPr lang="ko-KR" altLang="en-US" sz="4500" b="1" dirty="0">
                <a:solidFill>
                  <a:srgbClr val="FF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함초롬바탕"/>
              </a:rPr>
              <a:t>미세먼지</a:t>
            </a:r>
            <a:r>
              <a:rPr lang="ko-KR" altLang="en-US" sz="4500" b="1" dirty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함초롬바탕"/>
              </a:rPr>
              <a:t>의 한국 대기 </a:t>
            </a:r>
            <a:r>
              <a:rPr lang="ko-KR" altLang="en-US" sz="4500" b="1" dirty="0" smtClean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함초롬바탕"/>
              </a:rPr>
              <a:t>환경 </a:t>
            </a:r>
            <a:r>
              <a:rPr lang="ko-KR" altLang="en-US" sz="4500" b="1" dirty="0" smtClean="0">
                <a:solidFill>
                  <a:srgbClr val="FF0000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함초롬바탕"/>
              </a:rPr>
              <a:t>예측</a:t>
            </a:r>
            <a:r>
              <a:rPr lang="ko-KR" altLang="en-US" sz="4500" b="1" dirty="0" smtClean="0">
                <a:solidFill>
                  <a:schemeClr val="tx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함초롬바탕"/>
              </a:rPr>
              <a:t> 및 분석</a:t>
            </a:r>
            <a:endParaRPr lang="ko-KR" altLang="en-US" sz="4500" b="1" dirty="0">
              <a:solidFill>
                <a:srgbClr val="C00000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함초롬바탕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3175428" y="2073519"/>
            <a:ext cx="400110" cy="1626577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defRPr/>
            </a:pPr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37" name="그림 13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852247" y="4797981"/>
            <a:ext cx="1168268" cy="10749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FEF344-B910-EB1A-F828-3E6395423820}"/>
              </a:ext>
            </a:extLst>
          </p:cNvPr>
          <p:cNvSpPr txBox="1"/>
          <p:nvPr/>
        </p:nvSpPr>
        <p:spPr>
          <a:xfrm>
            <a:off x="246706" y="3550519"/>
            <a:ext cx="176871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ko-KR" sz="2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"Prediction and Analysis of Korean Air </a:t>
            </a:r>
            <a:r>
              <a:rPr lang="en-US" altLang="ko-KR" sz="2400" dirty="0" smtClean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Quality</a:t>
            </a:r>
          </a:p>
          <a:p>
            <a:pPr lvl="0" algn="r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ko-KR" sz="2400" dirty="0" smtClean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solidFill>
                  <a:schemeClr val="tx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Based on Chinese PM2.5 Using LSTM Models"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Google Shape;85;p1">
            <a:extLst>
              <a:ext uri="{FF2B5EF4-FFF2-40B4-BE49-F238E27FC236}">
                <a16:creationId xmlns:a16="http://schemas.microsoft.com/office/drawing/2014/main" id="{B021CBB8-1AC6-C23E-9CBE-A96EDB09C6D8}"/>
              </a:ext>
            </a:extLst>
          </p:cNvPr>
          <p:cNvSpPr txBox="1"/>
          <p:nvPr/>
        </p:nvSpPr>
        <p:spPr>
          <a:xfrm>
            <a:off x="8316229" y="8245901"/>
            <a:ext cx="2218570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rtl="0" eaLnBrk="1" latinLnBrk="0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Model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 </a:t>
            </a:r>
            <a:r>
              <a:rPr kumimoji="0" lang="en-US" altLang="ko-KR" sz="1600" b="1" i="0" u="none" strike="noStrike" kern="0" cap="none" spc="0" normalizeH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(</a:t>
            </a:r>
            <a:r>
              <a:rPr lang="en-US" altLang="ko-KR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LSTM,VAR,ARIMA,SARIMA</a:t>
            </a:r>
            <a:r>
              <a:rPr kumimoji="0" lang="en-US" altLang="ko-KR" sz="1600" b="1" i="0" u="none" strike="noStrike" kern="0" cap="none" spc="0" normalizeH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)</a:t>
            </a:r>
            <a:endParaRPr kumimoji="0" lang="en-US" altLang="ko-KR" sz="1600" b="1" i="0" u="none" strike="noStrike" kern="0" cap="none" spc="0" normalizeH="0" baseline="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함초롬바탕"/>
              <a:sym typeface="Calibri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BA83EC3-45FF-E9E6-5E15-128FF0DD6B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46534"/>
              </p:ext>
            </p:extLst>
          </p:nvPr>
        </p:nvGraphicFramePr>
        <p:xfrm>
          <a:off x="10675877" y="8878261"/>
          <a:ext cx="5096154" cy="374030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0589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7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030"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 dirty="0"/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Google Shape;85;p1">
            <a:extLst>
              <a:ext uri="{FF2B5EF4-FFF2-40B4-BE49-F238E27FC236}">
                <a16:creationId xmlns:a16="http://schemas.microsoft.com/office/drawing/2014/main" id="{C9035A74-49F8-08F4-1959-2E6341EB2E40}"/>
              </a:ext>
            </a:extLst>
          </p:cNvPr>
          <p:cNvSpPr txBox="1"/>
          <p:nvPr/>
        </p:nvSpPr>
        <p:spPr>
          <a:xfrm>
            <a:off x="8316229" y="8659335"/>
            <a:ext cx="2554736" cy="57426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rtl="0" eaLnBrk="1" latinLnBrk="0" hangingPunct="1">
              <a:lnSpc>
                <a:spcPct val="21844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lang="en-US" altLang="ko-KR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FASTAPI</a:t>
            </a:r>
            <a:endParaRPr kumimoji="0" lang="en-US" altLang="ko-KR" sz="2000" b="1" i="0" u="none" strike="noStrike" kern="0" cap="none" spc="0" normalizeH="0" baseline="0" dirty="0">
              <a:solidFill>
                <a:schemeClr val="tx1">
                  <a:lumMod val="85000"/>
                  <a:lumOff val="15000"/>
                </a:schemeClr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함초롬바탕"/>
              <a:sym typeface="Calibri"/>
            </a:endParaRPr>
          </a:p>
        </p:txBody>
      </p:sp>
      <p:sp>
        <p:nvSpPr>
          <p:cNvPr id="6" name="Google Shape;85;p1">
            <a:extLst>
              <a:ext uri="{FF2B5EF4-FFF2-40B4-BE49-F238E27FC236}">
                <a16:creationId xmlns:a16="http://schemas.microsoft.com/office/drawing/2014/main" id="{01554E25-694E-FF6E-9A50-E519CC7F27F9}"/>
              </a:ext>
            </a:extLst>
          </p:cNvPr>
          <p:cNvSpPr txBox="1"/>
          <p:nvPr/>
        </p:nvSpPr>
        <p:spPr>
          <a:xfrm>
            <a:off x="15279238" y="8659335"/>
            <a:ext cx="1925010" cy="67095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ctr" rtl="0" eaLnBrk="1" latinLnBrk="0" hangingPunct="1">
              <a:lnSpc>
                <a:spcPct val="21844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2</a:t>
            </a:r>
            <a:r>
              <a:rPr kumimoji="0" lang="en-US" altLang="ko-KR" sz="2000" b="1" i="0" u="none" strike="noStrike" kern="0" cap="none" spc="0" normalizeH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0</a:t>
            </a:r>
            <a:r>
              <a:rPr kumimoji="0" lang="en-US" altLang="ko-KR" sz="2000" b="1" i="0" u="none" strike="noStrike" kern="0" cap="none" spc="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함초롬바탕"/>
                <a:sym typeface="Calibri"/>
              </a:rPr>
              <a:t>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8B8A15-65C5-FE6C-1E85-442E5E9990E7}"/>
              </a:ext>
            </a:extLst>
          </p:cNvPr>
          <p:cNvSpPr txBox="1"/>
          <p:nvPr/>
        </p:nvSpPr>
        <p:spPr>
          <a:xfrm>
            <a:off x="246706" y="214336"/>
            <a:ext cx="22086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buClrTx/>
              <a:buFontTx/>
              <a:buNone/>
            </a:pPr>
            <a:r>
              <a:rPr lang="en-US" altLang="ko-KR" sz="2000" b="1" kern="1200" dirty="0">
                <a:solidFill>
                  <a:prstClr val="black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[ </a:t>
            </a:r>
            <a:r>
              <a:rPr lang="ko-KR" altLang="en-US" sz="2000" b="1" kern="1200" dirty="0" smtClean="0">
                <a:solidFill>
                  <a:prstClr val="black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환경 </a:t>
            </a:r>
            <a:r>
              <a:rPr lang="ko-KR" altLang="en-US" sz="2000" b="1" kern="1200" dirty="0">
                <a:solidFill>
                  <a:prstClr val="black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분야 </a:t>
            </a:r>
            <a:r>
              <a:rPr lang="en-US" altLang="ko-KR" sz="2000" b="1" kern="1200" dirty="0">
                <a:solidFill>
                  <a:prstClr val="black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]</a:t>
            </a:r>
            <a:endParaRPr lang="ko-KR" altLang="en-US" sz="2000" b="1" kern="1200" dirty="0">
              <a:solidFill>
                <a:prstClr val="black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201</Words>
  <Application>Microsoft Office PowerPoint</Application>
  <PresentationFormat>사용자 지정</PresentationFormat>
  <Paragraphs>33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0" baseType="lpstr">
      <vt:lpstr>나눔고딕</vt:lpstr>
      <vt:lpstr>Arial</vt:lpstr>
      <vt:lpstr>에스코어 드림 5 Medium</vt:lpstr>
      <vt:lpstr>에스코어 드림 7 ExtraBold</vt:lpstr>
      <vt:lpstr>Calibri</vt:lpstr>
      <vt:lpstr>함초롬바탕</vt:lpstr>
      <vt:lpstr>에스코어 드림 4 Regular</vt:lpstr>
      <vt:lpstr>맑은 고딕</vt:lpstr>
      <vt:lpstr>Office Theme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Dami</dc:creator>
  <cp:lastModifiedBy>M</cp:lastModifiedBy>
  <cp:revision>150</cp:revision>
  <cp:lastPrinted>2024-06-05T01:20:42Z</cp:lastPrinted>
  <dcterms:created xsi:type="dcterms:W3CDTF">2006-08-16T00:00:00Z</dcterms:created>
  <dcterms:modified xsi:type="dcterms:W3CDTF">2024-10-14T06:10:58Z</dcterms:modified>
  <cp:version/>
</cp:coreProperties>
</file>

<file path=docProps/thumbnail.jpeg>
</file>